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71" r:id="rId3"/>
    <p:sldId id="265" r:id="rId4"/>
    <p:sldId id="257" r:id="rId5"/>
    <p:sldId id="258" r:id="rId6"/>
    <p:sldId id="266" r:id="rId7"/>
    <p:sldId id="268" r:id="rId8"/>
    <p:sldId id="267" r:id="rId9"/>
    <p:sldId id="270" r:id="rId10"/>
    <p:sldId id="259" r:id="rId11"/>
    <p:sldId id="272" r:id="rId12"/>
    <p:sldId id="274" r:id="rId13"/>
    <p:sldId id="273" r:id="rId14"/>
    <p:sldId id="276" r:id="rId15"/>
    <p:sldId id="277" r:id="rId16"/>
    <p:sldId id="275" r:id="rId17"/>
    <p:sldId id="264" r:id="rId18"/>
    <p:sldId id="269" r:id="rId19"/>
    <p:sldId id="260" r:id="rId20"/>
    <p:sldId id="278" r:id="rId21"/>
    <p:sldId id="261" r:id="rId22"/>
    <p:sldId id="279" r:id="rId23"/>
    <p:sldId id="280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2"/>
    <p:restoredTop sz="94729"/>
  </p:normalViewPr>
  <p:slideViewPr>
    <p:cSldViewPr snapToGrid="0" snapToObjects="1">
      <p:cViewPr varScale="1">
        <p:scale>
          <a:sx n="109" d="100"/>
          <a:sy n="109" d="100"/>
        </p:scale>
        <p:origin x="167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61AA9-60F1-3548-BACE-1D1325AF0220}" type="datetimeFigureOut">
              <a:rPr lang="en-US" smtClean="0"/>
              <a:t>6/3/2021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F31916-DFCC-AC42-A9AC-535B197004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0351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31916-DFCC-AC42-A9AC-535B19700477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0707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/>
              <a:t>Improve appearance Ag plating spoons </a:t>
            </a:r>
            <a:r>
              <a:rPr lang="en-AU" dirty="0" err="1" smtClean="0"/>
              <a:t>etc</a:t>
            </a:r>
            <a:r>
              <a:rPr lang="en-AU" dirty="0" smtClean="0"/>
              <a:t>, reduce corrosion </a:t>
            </a:r>
            <a:r>
              <a:rPr lang="en-AU" dirty="0" err="1" smtClean="0"/>
              <a:t>eg</a:t>
            </a:r>
            <a:r>
              <a:rPr lang="en-AU" dirty="0" smtClean="0"/>
              <a:t> Cr plating junk </a:t>
            </a:r>
            <a:r>
              <a:rPr lang="en-AU" dirty="0" err="1" smtClean="0"/>
              <a:t>jewelrey</a:t>
            </a:r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31916-DFCC-AC42-A9AC-535B19700477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2575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31916-DFCC-AC42-A9AC-535B19700477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820018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31916-DFCC-AC42-A9AC-535B19700477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0435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31916-DFCC-AC42-A9AC-535B19700477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578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31916-DFCC-AC42-A9AC-535B19700477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276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31916-DFCC-AC42-A9AC-535B19700477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9999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31916-DFCC-AC42-A9AC-535B19700477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219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31916-DFCC-AC42-A9AC-535B19700477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4470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31916-DFCC-AC42-A9AC-535B19700477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1538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Get high purity easy to achieve, more reactive metals are</a:t>
            </a:r>
            <a:r>
              <a:rPr lang="en-AU" baseline="0" dirty="0" smtClean="0"/>
              <a:t> oxidised but stay in the solution.  Also used for gold.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31916-DFCC-AC42-A9AC-535B19700477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6350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31916-DFCC-AC42-A9AC-535B19700477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79016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8BB58-212D-2747-AE89-F98F5FF310D9}" type="datetimeFigureOut">
              <a:rPr lang="en-US" smtClean="0"/>
              <a:t>6/3/2021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EC29-A973-AB41-8DC2-40B10473DE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4743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8BB58-212D-2747-AE89-F98F5FF310D9}" type="datetimeFigureOut">
              <a:rPr lang="en-US" smtClean="0"/>
              <a:t>6/3/2021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EC29-A973-AB41-8DC2-40B10473DE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6154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8BB58-212D-2747-AE89-F98F5FF310D9}" type="datetimeFigureOut">
              <a:rPr lang="en-US" smtClean="0"/>
              <a:t>6/3/2021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EC29-A973-AB41-8DC2-40B10473DE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2317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8BB58-212D-2747-AE89-F98F5FF310D9}" type="datetimeFigureOut">
              <a:rPr lang="en-US" smtClean="0"/>
              <a:t>6/3/2021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EC29-A973-AB41-8DC2-40B10473DE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5906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8BB58-212D-2747-AE89-F98F5FF310D9}" type="datetimeFigureOut">
              <a:rPr lang="en-US" smtClean="0"/>
              <a:t>6/3/2021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EC29-A973-AB41-8DC2-40B10473DE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4879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8BB58-212D-2747-AE89-F98F5FF310D9}" type="datetimeFigureOut">
              <a:rPr lang="en-US" smtClean="0"/>
              <a:t>6/3/2021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EC29-A973-AB41-8DC2-40B10473DE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0715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8BB58-212D-2747-AE89-F98F5FF310D9}" type="datetimeFigureOut">
              <a:rPr lang="en-US" smtClean="0"/>
              <a:t>6/3/2021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EC29-A973-AB41-8DC2-40B10473DE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1857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8BB58-212D-2747-AE89-F98F5FF310D9}" type="datetimeFigureOut">
              <a:rPr lang="en-US" smtClean="0"/>
              <a:t>6/3/2021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EC29-A973-AB41-8DC2-40B10473DE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9636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8BB58-212D-2747-AE89-F98F5FF310D9}" type="datetimeFigureOut">
              <a:rPr lang="en-US" smtClean="0"/>
              <a:t>6/3/2021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EC29-A973-AB41-8DC2-40B10473DE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64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8BB58-212D-2747-AE89-F98F5FF310D9}" type="datetimeFigureOut">
              <a:rPr lang="en-US" smtClean="0"/>
              <a:t>6/3/2021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EC29-A973-AB41-8DC2-40B10473DE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6233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8BB58-212D-2747-AE89-F98F5FF310D9}" type="datetimeFigureOut">
              <a:rPr lang="en-US" smtClean="0"/>
              <a:t>6/3/2021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EC29-A973-AB41-8DC2-40B10473DE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0751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8BB58-212D-2747-AE89-F98F5FF310D9}" type="datetimeFigureOut">
              <a:rPr lang="en-US" smtClean="0"/>
              <a:t>6/3/2021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DEC29-A973-AB41-8DC2-40B10473DE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067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7538" y="3044825"/>
            <a:ext cx="7772400" cy="1470025"/>
          </a:xfrm>
        </p:spPr>
        <p:txBody>
          <a:bodyPr/>
          <a:lstStyle/>
          <a:p>
            <a:r>
              <a:rPr lang="en-AU" dirty="0" smtClean="0"/>
              <a:t>Electrolysis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3338" y="4800600"/>
            <a:ext cx="6400800" cy="1752600"/>
          </a:xfrm>
        </p:spPr>
        <p:txBody>
          <a:bodyPr/>
          <a:lstStyle/>
          <a:p>
            <a:r>
              <a:rPr lang="en-AU" dirty="0" smtClean="0"/>
              <a:t>Mr </a:t>
            </a:r>
            <a:r>
              <a:rPr lang="en-AU" dirty="0" err="1" smtClean="0"/>
              <a:t>Dhue</a:t>
            </a:r>
            <a:endParaRPr lang="en-AU" dirty="0" smtClean="0"/>
          </a:p>
          <a:p>
            <a:r>
              <a:rPr lang="en-AU" dirty="0" smtClean="0"/>
              <a:t>(with slight modification)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70" y="256560"/>
            <a:ext cx="3073591" cy="29174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323" y="397242"/>
            <a:ext cx="4706815" cy="264758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90246" y="4141178"/>
            <a:ext cx="6945923" cy="748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481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 smtClean="0"/>
              <a:t>Electrolytic cells can have both electrodes immersed in the same electrolyte</a:t>
            </a:r>
            <a:endParaRPr lang="en-AU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64" r="663"/>
          <a:stretch/>
        </p:blipFill>
        <p:spPr>
          <a:xfrm>
            <a:off x="1951789" y="1346631"/>
            <a:ext cx="5227053" cy="5314269"/>
          </a:xfrm>
        </p:spPr>
      </p:pic>
    </p:spTree>
    <p:extLst>
      <p:ext uri="{BB962C8B-B14F-4D97-AF65-F5344CB8AC3E}">
        <p14:creationId xmlns:p14="http://schemas.microsoft.com/office/powerpoint/2010/main" val="379940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7392" y="281354"/>
            <a:ext cx="8475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Electrolysis of molten salts</a:t>
            </a:r>
            <a:endParaRPr lang="en-AU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786" y="22850"/>
            <a:ext cx="1647119" cy="156344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729762"/>
            <a:ext cx="6945923" cy="748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/>
          <p:cNvSpPr txBox="1"/>
          <p:nvPr/>
        </p:nvSpPr>
        <p:spPr>
          <a:xfrm>
            <a:off x="237392" y="1052918"/>
            <a:ext cx="66909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Uses a pair of inert electrodes (</a:t>
            </a:r>
            <a:r>
              <a:rPr lang="en-AU" sz="2400" dirty="0" err="1" smtClean="0"/>
              <a:t>e.g</a:t>
            </a:r>
            <a:r>
              <a:rPr lang="en-AU" sz="2400" dirty="0" smtClean="0"/>
              <a:t> platinum electrodes)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The electrodes are dipped into the molten salt and are connected to a DC electric power supply</a:t>
            </a:r>
            <a:endParaRPr lang="en-AU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07" y="2870922"/>
            <a:ext cx="6910754" cy="38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64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7392" y="281354"/>
            <a:ext cx="8475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Electrolysis of molten salts</a:t>
            </a:r>
            <a:endParaRPr lang="en-AU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786" y="22850"/>
            <a:ext cx="1647119" cy="156344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729762"/>
            <a:ext cx="6945923" cy="748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/>
          <p:cNvSpPr txBox="1"/>
          <p:nvPr/>
        </p:nvSpPr>
        <p:spPr>
          <a:xfrm>
            <a:off x="298938" y="1063078"/>
            <a:ext cx="84757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400" dirty="0" smtClean="0"/>
              <a:t>Summary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 smtClean="0"/>
              <a:t>The </a:t>
            </a:r>
            <a:r>
              <a:rPr lang="en-AU" sz="2400" dirty="0"/>
              <a:t>product at each electrode is simple if the molten salt is pure.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The electrolyte is the molten salt itself.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The cation will be reduced and the anion will be oxidised.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This is used industrially to produce active metals such as Na, Ca and Mg as well as halogens Cl</a:t>
            </a:r>
            <a:r>
              <a:rPr lang="en-AU" sz="2400" baseline="-25000" dirty="0"/>
              <a:t>2</a:t>
            </a:r>
            <a:r>
              <a:rPr lang="en-AU" sz="2400" dirty="0"/>
              <a:t> and Br</a:t>
            </a:r>
            <a:r>
              <a:rPr lang="en-AU" sz="2400" baseline="-25000" dirty="0"/>
              <a:t>2</a:t>
            </a:r>
            <a:endParaRPr lang="en-AU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170634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7392" y="281354"/>
            <a:ext cx="8475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Electrolysis of an aqueous solution</a:t>
            </a:r>
            <a:endParaRPr lang="en-AU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786" y="22850"/>
            <a:ext cx="1647119" cy="156344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729762"/>
            <a:ext cx="6945923" cy="748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/>
          <p:cNvSpPr txBox="1"/>
          <p:nvPr/>
        </p:nvSpPr>
        <p:spPr>
          <a:xfrm>
            <a:off x="122527" y="1079871"/>
            <a:ext cx="529453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 smtClean="0"/>
              <a:t>It is more difficult to predict the outcome for electrolysis in aqueous solutions as the water may be oxidised and reduced preferentially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 smtClean="0"/>
              <a:t>Likewise, if you use reactive electrodes they might preferentially react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AU" sz="24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AU" sz="24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AU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866" y="1674221"/>
            <a:ext cx="3525839" cy="497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8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7392" y="281354"/>
            <a:ext cx="8475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Electrolysis of an aqueous solution</a:t>
            </a:r>
            <a:endParaRPr lang="en-AU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786" y="22850"/>
            <a:ext cx="1647119" cy="156344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729762"/>
            <a:ext cx="6945923" cy="748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866" y="1674221"/>
            <a:ext cx="3525839" cy="497644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7143" y="974707"/>
            <a:ext cx="517079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Pure water is difficult to electrolyse because there are very few ions present to carry a current [H</a:t>
            </a:r>
            <a:r>
              <a:rPr lang="en-AU" sz="2400" baseline="30000" dirty="0"/>
              <a:t>+</a:t>
            </a:r>
            <a:r>
              <a:rPr lang="en-AU" sz="2400" dirty="0"/>
              <a:t>] = [OH</a:t>
            </a:r>
            <a:r>
              <a:rPr lang="en-AU" sz="2400" baseline="30000" dirty="0"/>
              <a:t>-</a:t>
            </a:r>
            <a:r>
              <a:rPr lang="en-AU" sz="2400" dirty="0"/>
              <a:t>] = 10</a:t>
            </a:r>
            <a:r>
              <a:rPr lang="en-AU" sz="2400" baseline="30000" dirty="0"/>
              <a:t>-7 </a:t>
            </a:r>
            <a:r>
              <a:rPr lang="en-AU" sz="2400" dirty="0"/>
              <a:t>molL</a:t>
            </a:r>
            <a:r>
              <a:rPr lang="en-AU" sz="2400" baseline="30000" dirty="0"/>
              <a:t>-1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If a small amount of a non-reacting salt is added (or a few drops of </a:t>
            </a:r>
            <a:r>
              <a:rPr lang="en-AU" sz="2400" dirty="0" err="1"/>
              <a:t>conc</a:t>
            </a:r>
            <a:r>
              <a:rPr lang="en-AU" sz="2400" dirty="0"/>
              <a:t> H</a:t>
            </a:r>
            <a:r>
              <a:rPr lang="en-AU" sz="2400" baseline="-25000" dirty="0"/>
              <a:t>2</a:t>
            </a:r>
            <a:r>
              <a:rPr lang="en-AU" sz="2400" dirty="0"/>
              <a:t>SO</a:t>
            </a:r>
            <a:r>
              <a:rPr lang="en-AU" sz="2400" baseline="-25000" dirty="0"/>
              <a:t>4</a:t>
            </a:r>
            <a:r>
              <a:rPr lang="en-AU" sz="2400" dirty="0"/>
              <a:t>) the process occurs rapidly</a:t>
            </a:r>
            <a:r>
              <a:rPr lang="en-AU" sz="2400" dirty="0" smtClean="0"/>
              <a:t>. </a:t>
            </a:r>
            <a:endParaRPr lang="en-AU" sz="2400" dirty="0"/>
          </a:p>
        </p:txBody>
      </p:sp>
      <p:pic>
        <p:nvPicPr>
          <p:cNvPr id="9" name="Picture 3" descr="C:\Chang Powerpoint\Figures\CNG7CH19\CHA56031.JP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41" y="3756253"/>
            <a:ext cx="4242194" cy="2894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698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7392" y="281354"/>
            <a:ext cx="8475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Electrolysis of an aqueous solution</a:t>
            </a:r>
            <a:endParaRPr lang="en-AU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746" y="22850"/>
            <a:ext cx="1647119" cy="156344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729762"/>
            <a:ext cx="6945923" cy="748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/>
          <p:cNvSpPr txBox="1"/>
          <p:nvPr/>
        </p:nvSpPr>
        <p:spPr>
          <a:xfrm>
            <a:off x="65095" y="1163045"/>
            <a:ext cx="882037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400" dirty="0"/>
              <a:t>Changes in these cells can be inferred from the </a:t>
            </a:r>
            <a:r>
              <a:rPr lang="en-AU" sz="2400" dirty="0" smtClean="0"/>
              <a:t>observations: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 smtClean="0"/>
              <a:t>If water is oxidised then a colourless gas is formed at the anode and the solution pH falls in the vicinity of the anode. </a:t>
            </a:r>
          </a:p>
          <a:p>
            <a:pPr lvl="1">
              <a:lnSpc>
                <a:spcPct val="150000"/>
              </a:lnSpc>
            </a:pPr>
            <a:r>
              <a:rPr lang="en-AU" sz="2400" dirty="0"/>
              <a:t> </a:t>
            </a:r>
            <a:r>
              <a:rPr lang="en-AU" sz="2400" dirty="0" smtClean="0"/>
              <a:t>                 Anode reaction:  2H</a:t>
            </a:r>
            <a:r>
              <a:rPr lang="en-AU" sz="2400" baseline="-25000" dirty="0" smtClean="0"/>
              <a:t>2</a:t>
            </a:r>
            <a:r>
              <a:rPr lang="en-AU" sz="2400" dirty="0" smtClean="0"/>
              <a:t>O</a:t>
            </a:r>
            <a:r>
              <a:rPr lang="en-AU" sz="2400" baseline="-25000" dirty="0" smtClean="0"/>
              <a:t>(l)</a:t>
            </a:r>
            <a:r>
              <a:rPr lang="en-AU" sz="2400" dirty="0" smtClean="0"/>
              <a:t>  </a:t>
            </a:r>
            <a:r>
              <a:rPr lang="en-AU" sz="2400" dirty="0" smtClean="0">
                <a:sym typeface="Symbol" panose="05050102010706020507" pitchFamily="18" charset="2"/>
              </a:rPr>
              <a:t>  O</a:t>
            </a:r>
            <a:r>
              <a:rPr lang="en-AU" sz="2400" baseline="-25000" dirty="0" smtClean="0">
                <a:sym typeface="Symbol" panose="05050102010706020507" pitchFamily="18" charset="2"/>
              </a:rPr>
              <a:t>2(g)</a:t>
            </a:r>
            <a:r>
              <a:rPr lang="en-AU" sz="2400" dirty="0" smtClean="0">
                <a:sym typeface="Symbol" panose="05050102010706020507" pitchFamily="18" charset="2"/>
              </a:rPr>
              <a:t> + 4H</a:t>
            </a:r>
            <a:r>
              <a:rPr lang="en-AU" sz="2400" baseline="30000" dirty="0" smtClean="0">
                <a:sym typeface="Symbol" panose="05050102010706020507" pitchFamily="18" charset="2"/>
              </a:rPr>
              <a:t>+</a:t>
            </a:r>
            <a:r>
              <a:rPr lang="en-AU" sz="2400" baseline="-25000" dirty="0" smtClean="0">
                <a:sym typeface="Symbol" panose="05050102010706020507" pitchFamily="18" charset="2"/>
              </a:rPr>
              <a:t>(</a:t>
            </a:r>
            <a:r>
              <a:rPr lang="en-AU" sz="2400" baseline="-25000" dirty="0" err="1" smtClean="0">
                <a:sym typeface="Symbol" panose="05050102010706020507" pitchFamily="18" charset="2"/>
              </a:rPr>
              <a:t>aq</a:t>
            </a:r>
            <a:r>
              <a:rPr lang="en-AU" sz="2400" baseline="-25000" dirty="0" smtClean="0">
                <a:sym typeface="Symbol" panose="05050102010706020507" pitchFamily="18" charset="2"/>
              </a:rPr>
              <a:t>)</a:t>
            </a:r>
            <a:r>
              <a:rPr lang="en-AU" sz="2400" dirty="0" smtClean="0">
                <a:sym typeface="Symbol" panose="05050102010706020507" pitchFamily="18" charset="2"/>
              </a:rPr>
              <a:t> + 4e</a:t>
            </a:r>
            <a:r>
              <a:rPr lang="en-AU" sz="2400" baseline="30000" dirty="0" smtClean="0">
                <a:sym typeface="Symbol" panose="05050102010706020507" pitchFamily="18" charset="2"/>
              </a:rPr>
              <a:t>-</a:t>
            </a:r>
            <a:endParaRPr lang="en-AU" sz="2400" baseline="30000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 smtClean="0"/>
              <a:t>If water is reduced then a colourless gas is formed at the cathode and the pH rises near the cathode. </a:t>
            </a:r>
          </a:p>
          <a:p>
            <a:pPr lvl="1">
              <a:lnSpc>
                <a:spcPct val="150000"/>
              </a:lnSpc>
            </a:pPr>
            <a:r>
              <a:rPr lang="en-AU" sz="2400" dirty="0"/>
              <a:t> </a:t>
            </a:r>
            <a:r>
              <a:rPr lang="en-AU" sz="2400" dirty="0" smtClean="0"/>
              <a:t>                 Cathode reaction: </a:t>
            </a:r>
            <a:r>
              <a:rPr lang="en-AU" sz="2400" dirty="0"/>
              <a:t>2H</a:t>
            </a:r>
            <a:r>
              <a:rPr lang="en-AU" sz="2400" baseline="-25000" dirty="0"/>
              <a:t>2</a:t>
            </a:r>
            <a:r>
              <a:rPr lang="en-AU" sz="2400" dirty="0"/>
              <a:t>O</a:t>
            </a:r>
            <a:r>
              <a:rPr lang="en-AU" sz="2400" baseline="-25000" dirty="0"/>
              <a:t>(l)</a:t>
            </a:r>
            <a:r>
              <a:rPr lang="en-AU" sz="2400" dirty="0"/>
              <a:t> </a:t>
            </a:r>
            <a:r>
              <a:rPr lang="en-AU" sz="2400" dirty="0">
                <a:sym typeface="Symbol" panose="05050102010706020507" pitchFamily="18" charset="2"/>
              </a:rPr>
              <a:t>+ </a:t>
            </a:r>
            <a:r>
              <a:rPr lang="en-AU" sz="2400" dirty="0" smtClean="0">
                <a:sym typeface="Symbol" panose="05050102010706020507" pitchFamily="18" charset="2"/>
              </a:rPr>
              <a:t>2e</a:t>
            </a:r>
            <a:r>
              <a:rPr lang="en-AU" sz="2400" baseline="30000" dirty="0" smtClean="0">
                <a:sym typeface="Symbol" panose="05050102010706020507" pitchFamily="18" charset="2"/>
              </a:rPr>
              <a:t>- </a:t>
            </a:r>
            <a:r>
              <a:rPr lang="en-AU" sz="2400" dirty="0" smtClean="0">
                <a:sym typeface="Symbol" panose="05050102010706020507" pitchFamily="18" charset="2"/>
              </a:rPr>
              <a:t>  H</a:t>
            </a:r>
            <a:r>
              <a:rPr lang="en-AU" sz="2400" baseline="-25000" dirty="0" smtClean="0">
                <a:sym typeface="Symbol" panose="05050102010706020507" pitchFamily="18" charset="2"/>
              </a:rPr>
              <a:t>2(g</a:t>
            </a:r>
            <a:r>
              <a:rPr lang="en-AU" sz="2400" baseline="-25000" dirty="0">
                <a:sym typeface="Symbol" panose="05050102010706020507" pitchFamily="18" charset="2"/>
              </a:rPr>
              <a:t>)</a:t>
            </a:r>
            <a:r>
              <a:rPr lang="en-AU" sz="2400" dirty="0">
                <a:sym typeface="Symbol" panose="05050102010706020507" pitchFamily="18" charset="2"/>
              </a:rPr>
              <a:t> + </a:t>
            </a:r>
            <a:r>
              <a:rPr lang="en-AU" sz="2400" dirty="0" smtClean="0">
                <a:sym typeface="Symbol" panose="05050102010706020507" pitchFamily="18" charset="2"/>
              </a:rPr>
              <a:t>2OH</a:t>
            </a:r>
            <a:r>
              <a:rPr lang="en-AU" sz="2400" baseline="30000" dirty="0" smtClean="0">
                <a:sym typeface="Symbol" panose="05050102010706020507" pitchFamily="18" charset="2"/>
              </a:rPr>
              <a:t>-</a:t>
            </a:r>
            <a:r>
              <a:rPr lang="en-AU" sz="2400" baseline="-25000" dirty="0" smtClean="0">
                <a:sym typeface="Symbol" panose="05050102010706020507" pitchFamily="18" charset="2"/>
              </a:rPr>
              <a:t>(</a:t>
            </a:r>
            <a:r>
              <a:rPr lang="en-AU" sz="2400" baseline="-25000" dirty="0" err="1">
                <a:sym typeface="Symbol" panose="05050102010706020507" pitchFamily="18" charset="2"/>
              </a:rPr>
              <a:t>aq</a:t>
            </a:r>
            <a:r>
              <a:rPr lang="en-AU" sz="2400" baseline="-25000" dirty="0">
                <a:sym typeface="Symbol" panose="05050102010706020507" pitchFamily="18" charset="2"/>
              </a:rPr>
              <a:t>)</a:t>
            </a:r>
            <a:r>
              <a:rPr lang="en-AU" sz="2400" dirty="0">
                <a:sym typeface="Symbol" panose="05050102010706020507" pitchFamily="18" charset="2"/>
              </a:rPr>
              <a:t> </a:t>
            </a:r>
            <a:endParaRPr lang="en-AU" sz="2400" dirty="0" smtClean="0">
              <a:sym typeface="Symbol" panose="05050102010706020507" pitchFamily="18" charset="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 smtClean="0">
                <a:sym typeface="Symbol" panose="05050102010706020507" pitchFamily="18" charset="2"/>
              </a:rPr>
              <a:t>If metallic electrode is oxidised than the anode will dissolve (reduce is size)</a:t>
            </a:r>
            <a:endParaRPr lang="en-AU" sz="24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AU" sz="24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AU" sz="24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147205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7392" y="281354"/>
            <a:ext cx="8475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Electrolysis of an aqueous solution</a:t>
            </a:r>
            <a:endParaRPr lang="en-AU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746" y="22850"/>
            <a:ext cx="1647119" cy="156344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729762"/>
            <a:ext cx="6945923" cy="748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38" y="1160585"/>
            <a:ext cx="5723981" cy="54281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21404" y="2391507"/>
            <a:ext cx="29014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*Predictions using the SRP table are limited as most electrolytic cells are not at standard conditions*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47059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Types of electrolysis reactions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Electrolytic cells are often used to decompose compounds into elements and have important industrial importance. </a:t>
            </a:r>
            <a:r>
              <a:rPr lang="en-AU" dirty="0" err="1" smtClean="0"/>
              <a:t>Eg</a:t>
            </a:r>
            <a:r>
              <a:rPr lang="en-AU" dirty="0" smtClean="0"/>
              <a:t> Al, Cl</a:t>
            </a:r>
            <a:r>
              <a:rPr lang="en-AU" baseline="-25000" dirty="0" smtClean="0"/>
              <a:t>2</a:t>
            </a:r>
            <a:r>
              <a:rPr lang="en-AU" dirty="0" smtClean="0"/>
              <a:t>, Cu, Na</a:t>
            </a:r>
          </a:p>
          <a:p>
            <a:r>
              <a:rPr lang="en-AU" dirty="0" smtClean="0"/>
              <a:t>Can be used to purify elements as well as metal plate items. </a:t>
            </a:r>
            <a:r>
              <a:rPr lang="en-AU" dirty="0" err="1" smtClean="0"/>
              <a:t>Eg</a:t>
            </a:r>
            <a:r>
              <a:rPr lang="en-AU" dirty="0" smtClean="0"/>
              <a:t> Au refining, Cr plating.</a:t>
            </a:r>
          </a:p>
          <a:p>
            <a:r>
              <a:rPr lang="en-AU" dirty="0" smtClean="0"/>
              <a:t>Predicting products depends on nature of electrolysis reaction, such as molten or aqueous.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8964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637" y="151070"/>
            <a:ext cx="8872152" cy="1146389"/>
          </a:xfrm>
        </p:spPr>
        <p:txBody>
          <a:bodyPr>
            <a:noAutofit/>
          </a:bodyPr>
          <a:lstStyle/>
          <a:p>
            <a:r>
              <a:rPr lang="en-US" sz="3600" dirty="0" smtClean="0"/>
              <a:t>The Lead acid accumulator (aka car battery)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8670" y="1022334"/>
            <a:ext cx="6104238" cy="56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102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Electrorefining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15018" r="-150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418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37392" y="281354"/>
            <a:ext cx="8475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Outline</a:t>
            </a:r>
            <a:endParaRPr lang="en-A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580292" y="1107831"/>
            <a:ext cx="773723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400" dirty="0" smtClean="0"/>
              <a:t>From your syllabus:</a:t>
            </a:r>
          </a:p>
          <a:p>
            <a:pPr lvl="0"/>
            <a:endParaRPr lang="en-AU" sz="2400" dirty="0" smtClean="0"/>
          </a:p>
          <a:p>
            <a:pPr lvl="0"/>
            <a:r>
              <a:rPr lang="en-AU" sz="2400" dirty="0" smtClean="0"/>
              <a:t>Science Understanding</a:t>
            </a:r>
          </a:p>
          <a:p>
            <a:pPr lvl="0"/>
            <a:endParaRPr lang="en-AU" sz="2400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electrolytic </a:t>
            </a:r>
            <a:r>
              <a:rPr lang="en-AU" sz="2400" dirty="0"/>
              <a:t>cells use an external electrical potential difference to provide the energy to allow a </a:t>
            </a:r>
            <a:br>
              <a:rPr lang="en-AU" sz="2400" dirty="0"/>
            </a:br>
            <a:r>
              <a:rPr lang="en-AU" sz="2400" dirty="0"/>
              <a:t>non-spontaneous redox reaction to </a:t>
            </a:r>
            <a:r>
              <a:rPr lang="en-AU" sz="2400" dirty="0" smtClean="0"/>
              <a:t>occur</a:t>
            </a:r>
          </a:p>
          <a:p>
            <a:pPr lvl="0"/>
            <a:endParaRPr lang="en-A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describe the use of electrolysis in electrolytic refining, including for purification of copper, and metal electroplating, including for silver </a:t>
            </a:r>
            <a:endParaRPr lang="en-AU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786" y="22850"/>
            <a:ext cx="1647119" cy="156344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729762"/>
            <a:ext cx="6945923" cy="748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052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579" y="10869"/>
            <a:ext cx="8229600" cy="1143000"/>
          </a:xfrm>
        </p:spPr>
        <p:txBody>
          <a:bodyPr/>
          <a:lstStyle/>
          <a:p>
            <a:r>
              <a:rPr lang="en-AU" dirty="0" err="1" smtClean="0"/>
              <a:t>Electrorefining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27" y="2295034"/>
            <a:ext cx="8852303" cy="31054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0489" y="1152034"/>
            <a:ext cx="8382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Keeping the voltage low allows for the separation of copper from various metal impurities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160382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Electroplating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32357" r="-323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3270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Electroplating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51" y="1643429"/>
            <a:ext cx="8668850" cy="391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76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Electroplating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04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In a voltaic cell, a spontaneous </a:t>
            </a:r>
            <a:r>
              <a:rPr lang="en-AU" dirty="0"/>
              <a:t>chemical </a:t>
            </a:r>
            <a:r>
              <a:rPr lang="en-AU" dirty="0" smtClean="0"/>
              <a:t>reaction takes place in which stored chemical energy is converted into electrical energy.</a:t>
            </a:r>
          </a:p>
          <a:p>
            <a:r>
              <a:rPr lang="en-AU" dirty="0" smtClean="0"/>
              <a:t>The cell develops an EMF which depends on the particular oxidation and reduction reactions at the electrodes and the concentration of the electrolyte solution.</a:t>
            </a: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237392" y="281354"/>
            <a:ext cx="8475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Introduction</a:t>
            </a:r>
            <a:endParaRPr lang="en-AU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786" y="22850"/>
            <a:ext cx="1647119" cy="15634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729762"/>
            <a:ext cx="6945923" cy="748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133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Remember the </a:t>
            </a:r>
            <a:r>
              <a:rPr lang="en-AU" dirty="0" err="1" smtClean="0"/>
              <a:t>Daniell</a:t>
            </a:r>
            <a:r>
              <a:rPr lang="en-AU" dirty="0" smtClean="0"/>
              <a:t> Cell ?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77" r="1585"/>
          <a:stretch/>
        </p:blipFill>
        <p:spPr>
          <a:xfrm>
            <a:off x="1470525" y="1417638"/>
            <a:ext cx="6162844" cy="5377497"/>
          </a:xfrm>
        </p:spPr>
      </p:pic>
    </p:spTree>
    <p:extLst>
      <p:ext uri="{BB962C8B-B14F-4D97-AF65-F5344CB8AC3E}">
        <p14:creationId xmlns:p14="http://schemas.microsoft.com/office/powerpoint/2010/main" val="324219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78" y="215065"/>
            <a:ext cx="9050421" cy="1143000"/>
          </a:xfrm>
        </p:spPr>
        <p:txBody>
          <a:bodyPr>
            <a:noAutofit/>
          </a:bodyPr>
          <a:lstStyle/>
          <a:p>
            <a:r>
              <a:rPr lang="en-AU" sz="3200" dirty="0" smtClean="0"/>
              <a:t>What would happen to place a battery in the external circuit in opposite polarity to that of the cell ?</a:t>
            </a:r>
            <a:endParaRPr lang="en-AU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543" r="-255"/>
          <a:stretch/>
        </p:blipFill>
        <p:spPr>
          <a:xfrm>
            <a:off x="1777999" y="1358065"/>
            <a:ext cx="5681579" cy="5480155"/>
          </a:xfrm>
        </p:spPr>
      </p:pic>
    </p:spTree>
    <p:extLst>
      <p:ext uri="{BB962C8B-B14F-4D97-AF65-F5344CB8AC3E}">
        <p14:creationId xmlns:p14="http://schemas.microsoft.com/office/powerpoint/2010/main" val="284926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70305"/>
            <a:ext cx="8229600" cy="5832642"/>
          </a:xfrm>
        </p:spPr>
        <p:txBody>
          <a:bodyPr>
            <a:normAutofit lnSpcReduction="10000"/>
          </a:bodyPr>
          <a:lstStyle/>
          <a:p>
            <a:r>
              <a:rPr lang="en-AU" dirty="0" smtClean="0"/>
              <a:t>If the applied voltage is at least 1.10 V the electrode reactions are reversed and zinc and copper (II) ions will be formed by the cell.</a:t>
            </a:r>
          </a:p>
          <a:p>
            <a:r>
              <a:rPr lang="en-AU" dirty="0" smtClean="0"/>
              <a:t>Note the half cells have swapped from anode to cathode (and vis versa) as the oxidation and reduction processes have swapped.</a:t>
            </a:r>
          </a:p>
          <a:p>
            <a:r>
              <a:rPr lang="en-AU" dirty="0" smtClean="0"/>
              <a:t>This reaction is not spontaneous and converts electrical energy for the reaction to proceed.</a:t>
            </a:r>
          </a:p>
          <a:p>
            <a:r>
              <a:rPr lang="en-AU" dirty="0" smtClean="0"/>
              <a:t>This process is called electrolysis</a:t>
            </a:r>
          </a:p>
          <a:p>
            <a:r>
              <a:rPr lang="en-AU" dirty="0"/>
              <a:t>A</a:t>
            </a:r>
            <a:r>
              <a:rPr lang="en-AU" dirty="0" smtClean="0"/>
              <a:t>n electrochemical cell that electrolysis occurs is called an electrolytic cell.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7214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954" y="1600200"/>
            <a:ext cx="7988091" cy="45259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7392" y="281354"/>
            <a:ext cx="8475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Comparison: galvanic vs electrolytic</a:t>
            </a:r>
            <a:endParaRPr lang="en-AU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786" y="22850"/>
            <a:ext cx="1647119" cy="156344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729762"/>
            <a:ext cx="6945923" cy="748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3906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3358"/>
            <a:ext cx="8229600" cy="4525963"/>
          </a:xfrm>
        </p:spPr>
        <p:txBody>
          <a:bodyPr/>
          <a:lstStyle/>
          <a:p>
            <a:r>
              <a:rPr lang="en-AU" dirty="0" smtClean="0"/>
              <a:t>The identification of anode (oxidation) and cathode (reduction) is the same for both galvanic and electrolytic cells.</a:t>
            </a:r>
          </a:p>
          <a:p>
            <a:r>
              <a:rPr lang="en-AU" dirty="0" smtClean="0"/>
              <a:t>The polarity for the anode and cathode is different for galvanic and electrolytic cells</a:t>
            </a:r>
          </a:p>
          <a:p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316" y="2974497"/>
            <a:ext cx="5855368" cy="371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8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types of electrochemical cells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6617632"/>
              </p:ext>
            </p:extLst>
          </p:nvPr>
        </p:nvGraphicFramePr>
        <p:xfrm>
          <a:off x="457200" y="1600200"/>
          <a:ext cx="8229600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Voltaic Cell (or Galvanic Cell)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Electrolytic Cell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spontaneous reaction to generate electrical energy</a:t>
                      </a:r>
                      <a:r>
                        <a:rPr lang="en-GB" dirty="0" smtClean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Uses electrical energy to drive a non-spontaneous reaction</a:t>
                      </a:r>
                      <a:r>
                        <a:rPr lang="en-GB" dirty="0" smtClean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r>
                        <a:rPr lang="en-AU" sz="1800" kern="1200" baseline="-250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lang="en-A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reactants &gt; E</a:t>
                      </a:r>
                      <a:r>
                        <a:rPr lang="en-AU" sz="1800" kern="1200" baseline="-250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lang="en-A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products</a:t>
                      </a:r>
                      <a:endParaRPr lang="en-GB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Electrical energy converts lower E</a:t>
                      </a:r>
                      <a:r>
                        <a:rPr lang="en-AU" sz="1800" kern="1200" baseline="-250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lang="en-A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reactants to higher energy products</a:t>
                      </a:r>
                      <a:r>
                        <a:rPr lang="en-GB" dirty="0" smtClean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 do work on the surroundings.</a:t>
                      </a:r>
                      <a:endParaRPr lang="en-GB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Work is done on the reacting system</a:t>
                      </a:r>
                      <a:r>
                        <a:rPr lang="en-GB" dirty="0" smtClean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Eg</a:t>
                      </a:r>
                      <a:r>
                        <a:rPr lang="en-A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Batteries</a:t>
                      </a:r>
                      <a:endParaRPr lang="en-GB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Eg</a:t>
                      </a:r>
                      <a:r>
                        <a:rPr lang="en-A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metal plating</a:t>
                      </a:r>
                      <a:r>
                        <a:rPr lang="en-GB" dirty="0" smtClean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4275438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 </a:t>
            </a:r>
            <a:endParaRPr lang="en-GB" dirty="0"/>
          </a:p>
          <a:p>
            <a:r>
              <a:rPr lang="en-AU" dirty="0"/>
              <a:t/>
            </a:r>
            <a:br>
              <a:rPr lang="en-AU" dirty="0"/>
            </a:br>
            <a:r>
              <a:rPr lang="en-AU" dirty="0"/>
              <a:t> </a:t>
            </a:r>
            <a:endParaRPr lang="en-GB" dirty="0"/>
          </a:p>
          <a:p>
            <a:r>
              <a:rPr lang="en-AU" dirty="0"/>
              <a:t> </a:t>
            </a:r>
            <a:endParaRPr lang="en-GB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951692"/>
              </p:ext>
            </p:extLst>
          </p:nvPr>
        </p:nvGraphicFramePr>
        <p:xfrm>
          <a:off x="1425146" y="4609757"/>
          <a:ext cx="60960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dirty="0" smtClean="0"/>
                        <a:t>Voltaic Cell</a:t>
                      </a:r>
                      <a:endParaRPr lang="en-GB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dirty="0" smtClean="0"/>
                        <a:t>Electrolytic Cell</a:t>
                      </a:r>
                      <a:endParaRPr lang="en-GB" dirty="0" smtClean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Anode (-</a:t>
                      </a:r>
                      <a:r>
                        <a:rPr lang="en-AU" dirty="0" err="1" smtClean="0"/>
                        <a:t>ve</a:t>
                      </a:r>
                      <a:r>
                        <a:rPr lang="en-AU" dirty="0" smtClean="0"/>
                        <a:t>)</a:t>
                      </a:r>
                      <a:endParaRPr lang="en-GB" dirty="0" smtClean="0"/>
                    </a:p>
                    <a:p>
                      <a:r>
                        <a:rPr lang="en-AU" dirty="0" smtClean="0"/>
                        <a:t>Cathode (+</a:t>
                      </a:r>
                      <a:r>
                        <a:rPr lang="en-AU" dirty="0" err="1" smtClean="0"/>
                        <a:t>ve</a:t>
                      </a:r>
                      <a:r>
                        <a:rPr lang="en-AU" dirty="0" smtClean="0"/>
                        <a:t>)</a:t>
                      </a:r>
                      <a:endParaRPr lang="en-GB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Anode (+</a:t>
                      </a:r>
                      <a:r>
                        <a:rPr lang="en-AU" dirty="0" err="1" smtClean="0"/>
                        <a:t>ve</a:t>
                      </a:r>
                      <a:r>
                        <a:rPr lang="en-AU" dirty="0" smtClean="0"/>
                        <a:t>)</a:t>
                      </a:r>
                      <a:endParaRPr lang="en-GB" dirty="0" smtClean="0"/>
                    </a:p>
                    <a:p>
                      <a:r>
                        <a:rPr lang="en-AU" dirty="0" smtClean="0"/>
                        <a:t>Cathode (-</a:t>
                      </a:r>
                      <a:r>
                        <a:rPr lang="en-AU" dirty="0" err="1" smtClean="0"/>
                        <a:t>ve</a:t>
                      </a:r>
                      <a:r>
                        <a:rPr lang="en-AU" dirty="0" smtClean="0"/>
                        <a:t>)</a:t>
                      </a:r>
                      <a:endParaRPr lang="en-GB" dirty="0" smtClean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3693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12083</TotalTime>
  <Words>814</Words>
  <Application>Microsoft Office PowerPoint</Application>
  <PresentationFormat>On-screen Show (4:3)</PresentationFormat>
  <Paragraphs>96</Paragraphs>
  <Slides>23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Symbol</vt:lpstr>
      <vt:lpstr>Office Theme</vt:lpstr>
      <vt:lpstr>Electrolysis</vt:lpstr>
      <vt:lpstr>PowerPoint Presentation</vt:lpstr>
      <vt:lpstr>PowerPoint Presentation</vt:lpstr>
      <vt:lpstr>Remember the Daniell Cell ?</vt:lpstr>
      <vt:lpstr>What would happen to place a battery in the external circuit in opposite polarity to that of the cell ?</vt:lpstr>
      <vt:lpstr>PowerPoint Presentation</vt:lpstr>
      <vt:lpstr>PowerPoint Presentation</vt:lpstr>
      <vt:lpstr>PowerPoint Presentation</vt:lpstr>
      <vt:lpstr>Two types of electrochemical cells</vt:lpstr>
      <vt:lpstr>Electrolytic cells can have both electrodes immersed in the same electrolyte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 of electrolysis reactions</vt:lpstr>
      <vt:lpstr>The Lead acid accumulator (aka car battery)</vt:lpstr>
      <vt:lpstr>Electrorefining</vt:lpstr>
      <vt:lpstr>Electrorefining</vt:lpstr>
      <vt:lpstr>Electroplating</vt:lpstr>
      <vt:lpstr>Electroplating</vt:lpstr>
      <vt:lpstr>Electroplating</vt:lpstr>
    </vt:vector>
  </TitlesOfParts>
  <Company>DET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Electrolysis</dc:title>
  <dc:creator>Matthew Dhue</dc:creator>
  <cp:lastModifiedBy>BARNES Alison [Rossmoyne Senior High School]</cp:lastModifiedBy>
  <cp:revision>27</cp:revision>
  <dcterms:created xsi:type="dcterms:W3CDTF">2018-05-03T15:23:14Z</dcterms:created>
  <dcterms:modified xsi:type="dcterms:W3CDTF">2021-06-03T04:29:15Z</dcterms:modified>
</cp:coreProperties>
</file>